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9E30A0"/>
    <a:srgbClr val="00B0F0"/>
    <a:srgbClr val="4EB9EA"/>
    <a:srgbClr val="FEFEFE"/>
    <a:srgbClr val="FAFAFB"/>
    <a:srgbClr val="CF59B7"/>
    <a:srgbClr val="FF7F01"/>
    <a:srgbClr val="FFBA01"/>
    <a:srgbClr val="F6B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76E26A-350B-F395-6B09-C1048BF7534F}" v="60" dt="2022-04-18T20:11:34.179"/>
    <p1510:client id="{DB50164F-A253-8C26-AF60-C759FB890355}" v="2" dt="2022-04-27T19:10:49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650" autoAdjust="0"/>
    <p:restoredTop sz="96005" autoAdjust="0"/>
  </p:normalViewPr>
  <p:slideViewPr>
    <p:cSldViewPr snapToGrid="0">
      <p:cViewPr varScale="1">
        <p:scale>
          <a:sx n="81" d="100"/>
          <a:sy n="81" d="100"/>
        </p:scale>
        <p:origin x="900" y="84"/>
      </p:cViewPr>
      <p:guideLst>
        <p:guide orient="horz" pos="754"/>
        <p:guide pos="483"/>
      </p:guideLst>
    </p:cSldViewPr>
  </p:slideViewPr>
  <p:outlineViewPr>
    <p:cViewPr>
      <p:scale>
        <a:sx n="33" d="100"/>
        <a:sy n="33" d="100"/>
      </p:scale>
      <p:origin x="0" y="-33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9E30A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Importance</c:v>
                </c:pt>
                <c:pt idx="1">
                  <c:v>Effectiveness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8.3000000000000007</c:v>
                </c:pt>
                <c:pt idx="1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0D-4808-92BB-37459214A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9292720"/>
        <c:axId val="1059291472"/>
      </c:barChart>
      <c:catAx>
        <c:axId val="1059292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1059291472"/>
        <c:crosses val="autoZero"/>
        <c:auto val="1"/>
        <c:lblAlgn val="ctr"/>
        <c:lblOffset val="100"/>
        <c:noMultiLvlLbl val="0"/>
      </c:catAx>
      <c:valAx>
        <c:axId val="1059291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1059292720"/>
        <c:crosses val="autoZero"/>
        <c:crossBetween val="between"/>
      </c:valAx>
      <c:spPr>
        <a:noFill/>
        <a:ln>
          <a:solidFill>
            <a:schemeClr val="dk1">
              <a:alpha val="28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style8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9854</Words>
  <Application>Microsoft Office PowerPoint</Application>
  <PresentationFormat>Widescreen</PresentationFormat>
  <Paragraphs>628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Roboto</vt:lpstr>
      <vt:lpstr>Montserrat ExtraBold</vt:lpstr>
      <vt:lpstr>Montserrat</vt:lpstr>
      <vt:lpstr>Montserrat SemiBold</vt:lpstr>
      <vt:lpstr>Arial</vt:lpstr>
      <vt:lpstr>Roboto Condensed Light</vt:lpstr>
      <vt:lpstr>Montserrat Semi Bold</vt:lpstr>
      <vt:lpstr>Exo</vt:lpstr>
      <vt:lpstr>Calibri</vt:lpstr>
      <vt:lpstr>Office Theme</vt:lpstr>
      <vt:lpstr>2_Office Theme</vt:lpstr>
      <vt:lpstr>3_Office Theme</vt:lpstr>
      <vt:lpstr>CIO Priorities 2022</vt:lpstr>
      <vt:lpstr>PowerPoint Presentation</vt:lpstr>
      <vt:lpstr>Info-Tech’s annual CIO priorities are formed from proprietary primary data and consultation with our internal experts with CIO stature</vt:lpstr>
      <vt:lpstr>The CIO priorities are informed by Info-Tech’s trends research reports and surveys</vt:lpstr>
      <vt:lpstr>PowerPoint Presentation</vt:lpstr>
      <vt:lpstr>The Five CIO Priorities </vt:lpstr>
      <vt:lpstr>Reduce friction in the hybrid operating model</vt:lpstr>
      <vt:lpstr>Hybrid work is here to stay</vt:lpstr>
      <vt:lpstr>Elizabeth Clark</vt:lpstr>
      <vt:lpstr>PowerPoint Presentation</vt:lpstr>
      <vt:lpstr>Implications: Organization, Process, Technology</vt:lpstr>
      <vt:lpstr>Resources Applied</vt:lpstr>
      <vt:lpstr>Outcomes at Harvard Business School</vt:lpstr>
      <vt:lpstr>From Priorities to Action</vt:lpstr>
      <vt:lpstr>Improve your ransomware readiness</vt:lpstr>
      <vt:lpstr>The ransomware crisis threatens every organization </vt:lpstr>
      <vt:lpstr>John Doe</vt:lpstr>
      <vt:lpstr>PowerPoint Presentation</vt:lpstr>
      <vt:lpstr>PowerPoint Presentation</vt:lpstr>
      <vt:lpstr>Resources Applied</vt:lpstr>
      <vt:lpstr>Outcomes at “The Firm” (Mid-Sized Manufacturer)</vt:lpstr>
      <vt:lpstr>From Priorities to Action</vt:lpstr>
      <vt:lpstr>Support an employee-centric retention strategy</vt:lpstr>
      <vt:lpstr>PowerPoint Presentation</vt:lpstr>
      <vt:lpstr>Jeff Previte</vt:lpstr>
      <vt:lpstr>PowerPoint Presentation</vt:lpstr>
      <vt:lpstr>Implications: Organization, Process, Technology</vt:lpstr>
      <vt:lpstr>Resources Applied</vt:lpstr>
      <vt:lpstr>Outcomes at CrossCountry Mortgage</vt:lpstr>
      <vt:lpstr>From Priorities to Action</vt:lpstr>
      <vt:lpstr>Design an automation platform</vt:lpstr>
      <vt:lpstr>PowerPoint Presentation</vt:lpstr>
      <vt:lpstr>Bob Crozier</vt:lpstr>
      <vt:lpstr>PowerPoint Presentation</vt:lpstr>
      <vt:lpstr>Implications: Organization, Process, Technology</vt:lpstr>
      <vt:lpstr>Resources Applied</vt:lpstr>
      <vt:lpstr>Outcomes at Allianz</vt:lpstr>
      <vt:lpstr>From Priorities to Action</vt:lpstr>
      <vt:lpstr>Prepare to report on new environmental, social, and governance (ESG) metrics </vt:lpstr>
      <vt:lpstr>PowerPoint Presentation</vt:lpstr>
      <vt:lpstr>David W. Dorman</vt:lpstr>
      <vt:lpstr>PowerPoint Presentation</vt:lpstr>
      <vt:lpstr>Implications: Organization, Process, Technology</vt:lpstr>
      <vt:lpstr>Resources Applied</vt:lpstr>
      <vt:lpstr>Outcomes at CVS Health</vt:lpstr>
      <vt:lpstr>From Priorities to Action</vt:lpstr>
      <vt:lpstr>The Five Priorities </vt:lpstr>
      <vt:lpstr>Contributing Experts</vt:lpstr>
      <vt:lpstr>Thank you for your support</vt:lpstr>
      <vt:lpstr>Bibliography – CIO Priorities 2022</vt:lpstr>
      <vt:lpstr>Bibliography – CIO Priorities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CIO Priorities 2022</dc:title>
  <dc:creator/>
  <cp:lastModifiedBy/>
  <cp:revision>42</cp:revision>
  <dcterms:created xsi:type="dcterms:W3CDTF">2022-02-17T20:09:52Z</dcterms:created>
  <dcterms:modified xsi:type="dcterms:W3CDTF">2022-04-27T20:10:12Z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d24214e-5322-4789-8422-cbe411bc3a74_Enabled">
    <vt:lpwstr>true</vt:lpwstr>
  </property>
  <property fmtid="{D5CDD505-2E9C-101B-9397-08002B2CF9AE}" pid="3" name="MSIP_Label_7d24214e-5322-4789-8422-cbe411bc3a74_SetDate">
    <vt:lpwstr>2022-02-17T20:09:58Z</vt:lpwstr>
  </property>
  <property fmtid="{D5CDD505-2E9C-101B-9397-08002B2CF9AE}" pid="4" name="MSIP_Label_7d24214e-5322-4789-8422-cbe411bc3a74_Method">
    <vt:lpwstr>Privileged</vt:lpwstr>
  </property>
  <property fmtid="{D5CDD505-2E9C-101B-9397-08002B2CF9AE}" pid="5" name="MSIP_Label_7d24214e-5322-4789-8422-cbe411bc3a74_Name">
    <vt:lpwstr>7d24214e-5322-4789-8422-cbe411bc3a74</vt:lpwstr>
  </property>
  <property fmtid="{D5CDD505-2E9C-101B-9397-08002B2CF9AE}" pid="6" name="MSIP_Label_7d24214e-5322-4789-8422-cbe411bc3a74_SiteId">
    <vt:lpwstr>113d1920-a1e0-48cf-a70a-868cbb03f3f6</vt:lpwstr>
  </property>
  <property fmtid="{D5CDD505-2E9C-101B-9397-08002B2CF9AE}" pid="7" name="MSIP_Label_7d24214e-5322-4789-8422-cbe411bc3a74_ActionId">
    <vt:lpwstr>6232eda5-864b-49af-a49f-1a45591e850a</vt:lpwstr>
  </property>
  <property fmtid="{D5CDD505-2E9C-101B-9397-08002B2CF9AE}" pid="8" name="MSIP_Label_7d24214e-5322-4789-8422-cbe411bc3a74_ContentBits">
    <vt:lpwstr>0</vt:lpwstr>
  </property>
</Properties>
</file>